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9" r:id="rId4"/>
    <p:sldId id="267" r:id="rId5"/>
    <p:sldId id="320" r:id="rId6"/>
    <p:sldId id="260" r:id="rId7"/>
    <p:sldId id="313" r:id="rId8"/>
    <p:sldId id="291" r:id="rId9"/>
    <p:sldId id="321" r:id="rId10"/>
    <p:sldId id="305" r:id="rId11"/>
    <p:sldId id="261" r:id="rId12"/>
    <p:sldId id="307" r:id="rId13"/>
    <p:sldId id="292" r:id="rId14"/>
    <p:sldId id="293" r:id="rId15"/>
    <p:sldId id="309" r:id="rId16"/>
    <p:sldId id="310" r:id="rId17"/>
    <p:sldId id="322" r:id="rId18"/>
    <p:sldId id="295" r:id="rId19"/>
    <p:sldId id="288" r:id="rId20"/>
    <p:sldId id="323" r:id="rId21"/>
    <p:sldId id="324" r:id="rId22"/>
    <p:sldId id="318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273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Ubuntu" panose="020B0504030602030204" pitchFamily="34" charset="0"/>
      <p:regular r:id="rId44"/>
      <p:bold r:id="rId45"/>
      <p:italic r:id="rId46"/>
      <p:boldItalic r:id="rId47"/>
    </p:embeddedFont>
    <p:embeddedFont>
      <p:font typeface="Ubuntu Light" panose="020B030403060203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9" roundtripDataSignature="AMtx7mgP6VT0DhK14j+2qMOJlRxpq4dn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7" autoAdjust="0"/>
    <p:restoredTop sz="94660"/>
  </p:normalViewPr>
  <p:slideViewPr>
    <p:cSldViewPr snapToGrid="0">
      <p:cViewPr varScale="1">
        <p:scale>
          <a:sx n="80" d="100"/>
          <a:sy n="80" d="100"/>
        </p:scale>
        <p:origin x="81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" name="Google Shape;2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1171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687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3444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5491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7165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5550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" name="Google Shape;2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0726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3847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995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8089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647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8762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2604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1673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2809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0234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38707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1220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2794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74254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8972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67645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61006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96360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61711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72473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8" name="Google Shape;2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" name="Google Shape;2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26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7720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0156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266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a/2243835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E4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5214" y="2250076"/>
            <a:ext cx="4333940" cy="18780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3282905" y="4128116"/>
            <a:ext cx="56261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Somos un </a:t>
            </a:r>
            <a:r>
              <a:rPr lang="es-CO" sz="1800" b="0" i="0" u="none" strike="noStrike" cap="none">
                <a:solidFill>
                  <a:schemeClr val="lt1"/>
                </a:solidFill>
                <a:highlight>
                  <a:srgbClr val="6B5CFF"/>
                </a:highlight>
                <a:latin typeface="Ubuntu Light"/>
                <a:ea typeface="Ubuntu Light"/>
                <a:cs typeface="Ubuntu Light"/>
                <a:sym typeface="Ubuntu Light"/>
              </a:rPr>
              <a:t>ecosistema</a:t>
            </a:r>
            <a:r>
              <a:rPr lang="es-CO" sz="18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 de desarrolladores de software</a:t>
            </a:r>
            <a:endParaRPr sz="1800" b="0" i="0" u="none" strike="noStrike" cap="none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/>
          <p:nvPr/>
        </p:nvSpPr>
        <p:spPr>
          <a:xfrm>
            <a:off x="26505" y="-92765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13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-25219" y="-53009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3"/>
          <p:cNvSpPr txBox="1"/>
          <p:nvPr/>
        </p:nvSpPr>
        <p:spPr>
          <a:xfrm>
            <a:off x="2672085" y="706034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O" sz="9600" b="1" i="0" u="none" strike="noStrike" cap="none" dirty="0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3"/>
          <p:cNvSpPr txBox="1"/>
          <p:nvPr/>
        </p:nvSpPr>
        <p:spPr>
          <a:xfrm>
            <a:off x="9952589" y="4891238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O" sz="9600" b="1" i="0" u="none" strike="noStrike" cap="none" dirty="0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3"/>
          <p:cNvPicPr preferRelativeResize="0"/>
          <p:nvPr/>
        </p:nvPicPr>
        <p:blipFill rotWithShape="1">
          <a:blip r:embed="rId4">
            <a:alphaModFix/>
          </a:blip>
          <a:srcRect l="16254"/>
          <a:stretch/>
        </p:blipFill>
        <p:spPr>
          <a:xfrm>
            <a:off x="0" y="640726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0EA2B7D-A0E9-A8A7-4B2C-0E6A75E0D5C8}"/>
              </a:ext>
            </a:extLst>
          </p:cNvPr>
          <p:cNvSpPr txBox="1"/>
          <p:nvPr/>
        </p:nvSpPr>
        <p:spPr>
          <a:xfrm>
            <a:off x="3372041" y="1443409"/>
            <a:ext cx="658054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solidFill>
                  <a:schemeClr val="bg1"/>
                </a:solidFill>
                <a:latin typeface="Ubuntu" panose="020B0504030602030204" pitchFamily="34" charset="0"/>
              </a:rPr>
              <a:t>Un </a:t>
            </a:r>
            <a:r>
              <a:rPr lang="es-MX" sz="2400" dirty="0" err="1">
                <a:solidFill>
                  <a:schemeClr val="bg1"/>
                </a:solidFill>
                <a:latin typeface="Ubuntu" panose="020B0504030602030204" pitchFamily="34" charset="0"/>
              </a:rPr>
              <a:t>substring</a:t>
            </a:r>
            <a:r>
              <a:rPr lang="es-MX" sz="2400" dirty="0">
                <a:solidFill>
                  <a:schemeClr val="bg1"/>
                </a:solidFill>
                <a:latin typeface="Ubuntu" panose="020B0504030602030204" pitchFamily="34" charset="0"/>
              </a:rPr>
              <a:t> es un fragmento más pequeño que forma parte de un </a:t>
            </a:r>
            <a:r>
              <a:rPr lang="es-MX" sz="2400" dirty="0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STRING</a:t>
            </a:r>
            <a:r>
              <a:rPr lang="es-MX" sz="2400" dirty="0">
                <a:solidFill>
                  <a:schemeClr val="bg1"/>
                </a:solidFill>
                <a:latin typeface="Ubuntu" panose="020B0504030602030204" pitchFamily="34" charset="0"/>
              </a:rPr>
              <a:t> . También se suele hacer referencia a ellos como </a:t>
            </a:r>
            <a:r>
              <a:rPr lang="es-MX" sz="2400" dirty="0" err="1">
                <a:solidFill>
                  <a:schemeClr val="bg1"/>
                </a:solidFill>
                <a:latin typeface="Ubuntu" panose="020B0504030602030204" pitchFamily="34" charset="0"/>
              </a:rPr>
              <a:t>subcadena</a:t>
            </a:r>
            <a:r>
              <a:rPr lang="es-MX" sz="2400" dirty="0">
                <a:solidFill>
                  <a:schemeClr val="bg1"/>
                </a:solidFill>
                <a:latin typeface="Ubuntu" panose="020B0504030602030204" pitchFamily="34" charset="0"/>
              </a:rPr>
              <a:t> o </a:t>
            </a:r>
            <a:r>
              <a:rPr lang="es-MX" sz="2400" dirty="0" err="1">
                <a:solidFill>
                  <a:schemeClr val="bg1"/>
                </a:solidFill>
                <a:latin typeface="Ubuntu" panose="020B0504030602030204" pitchFamily="34" charset="0"/>
              </a:rPr>
              <a:t>subcadena</a:t>
            </a:r>
            <a:r>
              <a:rPr lang="es-MX" sz="2400" dirty="0">
                <a:solidFill>
                  <a:schemeClr val="bg1"/>
                </a:solidFill>
                <a:latin typeface="Ubuntu" panose="020B0504030602030204" pitchFamily="34" charset="0"/>
              </a:rPr>
              <a:t> de texto.</a:t>
            </a:r>
          </a:p>
          <a:p>
            <a:pPr algn="just"/>
            <a:endParaRPr lang="es-MX" sz="24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algn="just"/>
            <a:r>
              <a:rPr lang="es-MX" sz="2400" dirty="0">
                <a:solidFill>
                  <a:schemeClr val="bg1"/>
                </a:solidFill>
                <a:latin typeface="Ubuntu" panose="020B0504030602030204" pitchFamily="34" charset="0"/>
              </a:rPr>
              <a:t>Una posición (o índice) es un </a:t>
            </a:r>
            <a:r>
              <a:rPr lang="es-MX" sz="2400" dirty="0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NUMBER</a:t>
            </a:r>
            <a:r>
              <a:rPr lang="es-MX" sz="2400" dirty="0">
                <a:solidFill>
                  <a:schemeClr val="bg1"/>
                </a:solidFill>
                <a:latin typeface="Ubuntu" panose="020B0504030602030204" pitchFamily="34" charset="0"/>
              </a:rPr>
              <a:t> que representa el lugar donde está ubicado un </a:t>
            </a:r>
            <a:r>
              <a:rPr lang="es-MX" sz="2400" dirty="0" err="1">
                <a:solidFill>
                  <a:schemeClr val="bg1"/>
                </a:solidFill>
                <a:latin typeface="Ubuntu" panose="020B0504030602030204" pitchFamily="34" charset="0"/>
              </a:rPr>
              <a:t>substring</a:t>
            </a:r>
            <a:r>
              <a:rPr lang="es-MX" sz="2400" dirty="0">
                <a:solidFill>
                  <a:schemeClr val="bg1"/>
                </a:solidFill>
                <a:latin typeface="Ubuntu" panose="020B0504030602030204" pitchFamily="34" charset="0"/>
              </a:rPr>
              <a:t>, teniendo en cuenta que se empieza a contar en 0. Así pues, la primera letra del </a:t>
            </a:r>
            <a:r>
              <a:rPr lang="es-MX" sz="2400" dirty="0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STRING</a:t>
            </a:r>
            <a:r>
              <a:rPr lang="es-MX" sz="2400" dirty="0">
                <a:solidFill>
                  <a:schemeClr val="bg1"/>
                </a:solidFill>
                <a:latin typeface="Ubuntu" panose="020B0504030602030204" pitchFamily="34" charset="0"/>
              </a:rPr>
              <a:t>  tendría el índice 0, la segunda 1, la tercera 2, etc...</a:t>
            </a:r>
            <a:endParaRPr lang="es-CO" sz="2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89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9FAFC710-C9D9-5695-C8C0-DBE77642EAE9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Posiciones y </a:t>
            </a:r>
            <a:r>
              <a:rPr lang="es-CO" sz="4400" b="1" i="0" u="none" strike="noStrike" cap="none" dirty="0" err="1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substrings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02DF8BD4-682D-EF61-5974-E0764BEA5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956884"/>
              </p:ext>
            </p:extLst>
          </p:nvPr>
        </p:nvGraphicFramePr>
        <p:xfrm>
          <a:off x="2032000" y="1945364"/>
          <a:ext cx="8128000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2958618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5466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Método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Descripción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50162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 .charAt(pos)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Devuelve el carácter de la posición pos. Similar al operador [].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7727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 .indexOf(text)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Devuelve la primera posición del texto text.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89154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 .indexOf(text, from)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Idem al anterior, partiendo desde la posición from.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106538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 .lastIndexOf(text)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Devuelve la última posición del texto text.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630759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 .lastIndexOf(text, from)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 err="1">
                          <a:effectLst/>
                          <a:latin typeface="Ubuntu" panose="020B0504030602030204" pitchFamily="34" charset="0"/>
                        </a:rPr>
                        <a:t>Idem</a:t>
                      </a:r>
                      <a:r>
                        <a:rPr lang="es-MX" dirty="0">
                          <a:effectLst/>
                          <a:latin typeface="Ubuntu" panose="020B0504030602030204" pitchFamily="34" charset="0"/>
                        </a:rPr>
                        <a:t> al anterior, partiendo desde </a:t>
                      </a:r>
                      <a:r>
                        <a:rPr lang="es-MX" dirty="0" err="1">
                          <a:effectLst/>
                          <a:latin typeface="Ubuntu" panose="020B0504030602030204" pitchFamily="34" charset="0"/>
                        </a:rPr>
                        <a:t>from</a:t>
                      </a:r>
                      <a:r>
                        <a:rPr lang="es-MX" dirty="0">
                          <a:effectLst/>
                          <a:latin typeface="Ubuntu" panose="020B0504030602030204" pitchFamily="34" charset="0"/>
                        </a:rPr>
                        <a:t> hacia el inicio.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90262560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448ABFEE-EDC2-C399-99E0-49B6657CFAAD}"/>
              </a:ext>
            </a:extLst>
          </p:cNvPr>
          <p:cNvSpPr txBox="1"/>
          <p:nvPr/>
        </p:nvSpPr>
        <p:spPr>
          <a:xfrm>
            <a:off x="578458" y="1036787"/>
            <a:ext cx="3782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Obtener posición o índice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60798769-F449-77BA-B7DA-CD1C48653345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Posiciones y </a:t>
            </a:r>
            <a:r>
              <a:rPr lang="es-CO" sz="4400" b="1" i="0" u="none" strike="noStrike" cap="none" dirty="0" err="1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substrings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60227A4-166F-9221-28FA-F30E7D053B89}"/>
              </a:ext>
            </a:extLst>
          </p:cNvPr>
          <p:cNvSpPr txBox="1"/>
          <p:nvPr/>
        </p:nvSpPr>
        <p:spPr>
          <a:xfrm>
            <a:off x="578458" y="1036787"/>
            <a:ext cx="3782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Carácter en cierta posición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BA28079-BD7E-6399-087F-C879D2796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6569" y="1761652"/>
            <a:ext cx="6398862" cy="438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12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5E152099-5400-8D37-23F5-1DD82A16200F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Posiciones y </a:t>
            </a:r>
            <a:r>
              <a:rPr lang="es-CO" sz="4400" b="1" i="0" u="none" strike="noStrike" cap="none" dirty="0" err="1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substrings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9FA118-A9EF-610D-3B2D-E80E4BD11C1D}"/>
              </a:ext>
            </a:extLst>
          </p:cNvPr>
          <p:cNvSpPr txBox="1"/>
          <p:nvPr/>
        </p:nvSpPr>
        <p:spPr>
          <a:xfrm>
            <a:off x="578458" y="1036787"/>
            <a:ext cx="3782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Posición de cierto carácter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AF5C4ED-F37B-4F90-B473-F29035C43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647" y="2470069"/>
            <a:ext cx="10240705" cy="299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5306C4C0-FA9F-7547-0616-0DC8566DFF96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Posiciones y </a:t>
            </a:r>
            <a:r>
              <a:rPr lang="es-CO" sz="4400" b="1" i="0" u="none" strike="noStrike" cap="none" dirty="0" err="1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substrings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27FE4D-567D-4B2B-09CD-F2D7E671D56E}"/>
              </a:ext>
            </a:extLst>
          </p:cNvPr>
          <p:cNvSpPr txBox="1"/>
          <p:nvPr/>
        </p:nvSpPr>
        <p:spPr>
          <a:xfrm>
            <a:off x="578458" y="1036787"/>
            <a:ext cx="3782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Posición desde el final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FD6D268-7BC8-2383-7E47-C7000F554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507" y="2521571"/>
            <a:ext cx="9879200" cy="305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7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6F0F15C9-12F6-4757-9C9E-D6F7E3C00F85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Posiciones y </a:t>
            </a:r>
            <a:r>
              <a:rPr lang="es-CO" sz="4400" b="1" i="0" u="none" strike="noStrike" cap="none" dirty="0" err="1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substrings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6BADD81-9BD9-D92E-17FE-92E7521C09C3}"/>
              </a:ext>
            </a:extLst>
          </p:cNvPr>
          <p:cNvSpPr txBox="1"/>
          <p:nvPr/>
        </p:nvSpPr>
        <p:spPr>
          <a:xfrm>
            <a:off x="578458" y="1036787"/>
            <a:ext cx="4784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Obtener fragmentos (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substrings</a:t>
            </a:r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)</a:t>
            </a: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1203901F-A92A-D84C-B6B6-F295936E1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25448"/>
              </p:ext>
            </p:extLst>
          </p:nvPr>
        </p:nvGraphicFramePr>
        <p:xfrm>
          <a:off x="2612292" y="2745714"/>
          <a:ext cx="812800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206692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93153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Método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Descripción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3639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 .repeat(num) 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Devuelve el  repetido num veces.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119266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 .substring(start, end)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Devuelve el </a:t>
                      </a:r>
                      <a:r>
                        <a:rPr lang="es-MX" b="1">
                          <a:solidFill>
                            <a:srgbClr val="BBBBBB"/>
                          </a:solidFill>
                          <a:effectLst/>
                          <a:latin typeface="Ubuntu" panose="020B0504030602030204" pitchFamily="34" charset="0"/>
                        </a:rPr>
                        <a:t>substring</a:t>
                      </a:r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 desde la posición start hasta end.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18135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 .substr(start, size)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Devuelve el </a:t>
                      </a:r>
                      <a:r>
                        <a:rPr lang="es-MX" b="1">
                          <a:solidFill>
                            <a:srgbClr val="BBBBBB"/>
                          </a:solidFill>
                          <a:effectLst/>
                          <a:latin typeface="Ubuntu" panose="020B0504030602030204" pitchFamily="34" charset="0"/>
                        </a:rPr>
                        <a:t>substring</a:t>
                      </a:r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 desde la posición start hasta start+size.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083365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 .slice(start, end)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Idem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 a .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substr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() con </a:t>
                      </a:r>
                      <a:r>
                        <a:rPr lang="es-CO" u="sng" dirty="0">
                          <a:effectLst/>
                          <a:latin typeface="Ubuntu" panose="020B0504030602030204" pitchFamily="34" charset="0"/>
                          <a:hlinkClick r:id="rId6"/>
                        </a:rPr>
                        <a:t>leves diferencias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723802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092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0;p4">
            <a:extLst>
              <a:ext uri="{FF2B5EF4-FFF2-40B4-BE49-F238E27FC236}">
                <a16:creationId xmlns:a16="http://schemas.microsoft.com/office/drawing/2014/main" id="{B3AB9DC7-D885-FC61-34F6-5DCC02CB2CBC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Posiciones y </a:t>
            </a:r>
            <a:r>
              <a:rPr lang="es-CO" sz="4400" b="1" i="0" u="none" strike="noStrike" cap="none" dirty="0" err="1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substrings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8BB8F9C-539B-CC2D-6648-AEED5A908DCA}"/>
              </a:ext>
            </a:extLst>
          </p:cNvPr>
          <p:cNvSpPr txBox="1"/>
          <p:nvPr/>
        </p:nvSpPr>
        <p:spPr>
          <a:xfrm>
            <a:off x="578458" y="1036787"/>
            <a:ext cx="4784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Repetir cadena de texto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4775DB4-175C-994F-A302-040E3EE82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124" y="2206298"/>
            <a:ext cx="7124815" cy="285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2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/>
          <p:nvPr/>
        </p:nvSpPr>
        <p:spPr>
          <a:xfrm>
            <a:off x="26505" y="-92765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13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-25219" y="-53009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3"/>
          <p:cNvSpPr txBox="1"/>
          <p:nvPr/>
        </p:nvSpPr>
        <p:spPr>
          <a:xfrm>
            <a:off x="2672085" y="706034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O" sz="9600" b="1" i="0" u="none" strike="noStrike" cap="none" dirty="0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3"/>
          <p:cNvSpPr txBox="1"/>
          <p:nvPr/>
        </p:nvSpPr>
        <p:spPr>
          <a:xfrm>
            <a:off x="9952589" y="4891238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O" sz="9600" b="1" i="0" u="none" strike="noStrike" cap="none" dirty="0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3"/>
          <p:cNvPicPr preferRelativeResize="0"/>
          <p:nvPr/>
        </p:nvPicPr>
        <p:blipFill rotWithShape="1">
          <a:blip r:embed="rId4">
            <a:alphaModFix/>
          </a:blip>
          <a:srcRect l="16254"/>
          <a:stretch/>
        </p:blipFill>
        <p:spPr>
          <a:xfrm>
            <a:off x="0" y="640726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0EA2B7D-A0E9-A8A7-4B2C-0E6A75E0D5C8}"/>
              </a:ext>
            </a:extLst>
          </p:cNvPr>
          <p:cNvSpPr txBox="1"/>
          <p:nvPr/>
        </p:nvSpPr>
        <p:spPr>
          <a:xfrm>
            <a:off x="3372041" y="1443409"/>
            <a:ext cx="658054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solidFill>
                  <a:schemeClr val="bg1"/>
                </a:solidFill>
                <a:latin typeface="Ubuntu" panose="020B0504030602030204" pitchFamily="34" charset="0"/>
              </a:rPr>
              <a:t>El método </a:t>
            </a:r>
            <a:r>
              <a:rPr lang="es-MX" sz="2400" dirty="0" err="1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substring</a:t>
            </a:r>
            <a:r>
              <a:rPr lang="es-MX" sz="2400" dirty="0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(</a:t>
            </a:r>
            <a:r>
              <a:rPr lang="es-MX" sz="2400" dirty="0" err="1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start</a:t>
            </a:r>
            <a:r>
              <a:rPr lang="es-MX" sz="2400" dirty="0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, </a:t>
            </a:r>
            <a:r>
              <a:rPr lang="es-MX" sz="2400" dirty="0" err="1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end</a:t>
            </a:r>
            <a:r>
              <a:rPr lang="es-MX" sz="2400" dirty="0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)</a:t>
            </a:r>
            <a:r>
              <a:rPr lang="es-MX" sz="2400" dirty="0">
                <a:solidFill>
                  <a:schemeClr val="bg1"/>
                </a:solidFill>
                <a:latin typeface="Ubuntu" panose="020B0504030602030204" pitchFamily="34" charset="0"/>
              </a:rPr>
              <a:t> devuelve un </a:t>
            </a:r>
            <a:r>
              <a:rPr lang="es-MX" sz="2400" dirty="0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STRING</a:t>
            </a:r>
            <a:r>
              <a:rPr lang="es-MX" sz="2400" dirty="0">
                <a:solidFill>
                  <a:schemeClr val="bg1"/>
                </a:solidFill>
                <a:latin typeface="Ubuntu" panose="020B0504030602030204" pitchFamily="34" charset="0"/>
              </a:rPr>
              <a:t>  con el fragmento de texto desde la posición </a:t>
            </a:r>
            <a:r>
              <a:rPr lang="es-MX" sz="2400" dirty="0" err="1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start</a:t>
            </a:r>
            <a:r>
              <a:rPr lang="es-MX" sz="2400" dirty="0">
                <a:solidFill>
                  <a:schemeClr val="bg1"/>
                </a:solidFill>
                <a:latin typeface="Ubuntu" panose="020B0504030602030204" pitchFamily="34" charset="0"/>
              </a:rPr>
              <a:t> hasta la posición </a:t>
            </a:r>
            <a:r>
              <a:rPr lang="es-MX" sz="2400" dirty="0" err="1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end</a:t>
            </a:r>
            <a:r>
              <a:rPr lang="es-MX" sz="2400" dirty="0">
                <a:solidFill>
                  <a:schemeClr val="bg1"/>
                </a:solidFill>
                <a:latin typeface="Ubuntu" panose="020B0504030602030204" pitchFamily="34" charset="0"/>
              </a:rPr>
              <a:t>. Si se omite el parámetro </a:t>
            </a:r>
            <a:r>
              <a:rPr lang="es-MX" sz="2400" dirty="0" err="1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end</a:t>
            </a:r>
            <a:r>
              <a:rPr lang="es-MX" sz="2400" dirty="0">
                <a:solidFill>
                  <a:schemeClr val="bg1"/>
                </a:solidFill>
                <a:latin typeface="Ubuntu" panose="020B0504030602030204" pitchFamily="34" charset="0"/>
              </a:rPr>
              <a:t>, el subtexto abarcará desde </a:t>
            </a:r>
            <a:r>
              <a:rPr lang="es-MX" sz="2400" dirty="0" err="1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start</a:t>
            </a:r>
            <a:r>
              <a:rPr lang="es-MX" sz="2400" dirty="0">
                <a:solidFill>
                  <a:schemeClr val="bg1"/>
                </a:solidFill>
                <a:latin typeface="Ubuntu" panose="020B0504030602030204" pitchFamily="34" charset="0"/>
              </a:rPr>
              <a:t> hasta el final.</a:t>
            </a:r>
          </a:p>
          <a:p>
            <a:pPr algn="just"/>
            <a:endParaRPr lang="es-MX" sz="24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algn="just"/>
            <a:r>
              <a:rPr lang="es-MX" sz="2400" dirty="0">
                <a:solidFill>
                  <a:schemeClr val="bg1"/>
                </a:solidFill>
                <a:latin typeface="Ubuntu" panose="020B0504030602030204" pitchFamily="34" charset="0"/>
              </a:rPr>
              <a:t>El método </a:t>
            </a:r>
            <a:r>
              <a:rPr lang="es-MX" sz="2400" dirty="0" err="1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slice</a:t>
            </a:r>
            <a:r>
              <a:rPr lang="es-MX" sz="2400" dirty="0">
                <a:solidFill>
                  <a:schemeClr val="bg1"/>
                </a:solidFill>
                <a:latin typeface="Ubuntu" panose="020B0504030602030204" pitchFamily="34" charset="0"/>
              </a:rPr>
              <a:t> devuelve una parte de una cadena o un array desde la posición de inicio hasta la posición de finalización (sin incluir la posición de finalización). Si se omite el segundo parámetro </a:t>
            </a:r>
            <a:r>
              <a:rPr lang="es-MX" sz="2400" dirty="0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(</a:t>
            </a:r>
            <a:r>
              <a:rPr lang="es-MX" sz="2400" dirty="0" err="1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end</a:t>
            </a:r>
            <a:r>
              <a:rPr lang="es-MX" sz="2400" dirty="0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), </a:t>
            </a:r>
            <a:r>
              <a:rPr lang="es-MX" sz="2400" dirty="0" err="1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slice</a:t>
            </a:r>
            <a:r>
              <a:rPr lang="es-MX" sz="2400" dirty="0">
                <a:solidFill>
                  <a:schemeClr val="bg1"/>
                </a:solidFill>
                <a:latin typeface="Ubuntu" panose="020B0504030602030204" pitchFamily="34" charset="0"/>
              </a:rPr>
              <a:t> devuelve los elementos desde el índice de inicio hasta el final del objeto.</a:t>
            </a:r>
          </a:p>
        </p:txBody>
      </p:sp>
    </p:spTree>
    <p:extLst>
      <p:ext uri="{BB962C8B-B14F-4D97-AF65-F5344CB8AC3E}">
        <p14:creationId xmlns:p14="http://schemas.microsoft.com/office/powerpoint/2010/main" val="719068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75BD9A6-E541-4F0D-E8DE-9F5C50564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66" y="2045850"/>
            <a:ext cx="11164267" cy="2766300"/>
          </a:xfrm>
          <a:prstGeom prst="rect">
            <a:avLst/>
          </a:prstGeom>
        </p:spPr>
      </p:pic>
      <p:sp>
        <p:nvSpPr>
          <p:cNvPr id="6" name="Google Shape;120;p4">
            <a:extLst>
              <a:ext uri="{FF2B5EF4-FFF2-40B4-BE49-F238E27FC236}">
                <a16:creationId xmlns:a16="http://schemas.microsoft.com/office/drawing/2014/main" id="{801DA8A4-AECC-31E1-9BE3-87DBE5D92D88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Posiciones y </a:t>
            </a:r>
            <a:r>
              <a:rPr lang="es-CO" sz="4400" b="1" i="0" u="none" strike="noStrike" cap="none" dirty="0" err="1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substrings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76DD558-6B16-1B8A-AC3F-E19739686875}"/>
              </a:ext>
            </a:extLst>
          </p:cNvPr>
          <p:cNvSpPr txBox="1"/>
          <p:nvPr/>
        </p:nvSpPr>
        <p:spPr>
          <a:xfrm>
            <a:off x="578458" y="1036787"/>
            <a:ext cx="4784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Fragmento de texto (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substring</a:t>
            </a:r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7273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9"/>
          <p:cNvPicPr preferRelativeResize="0"/>
          <p:nvPr/>
        </p:nvPicPr>
        <p:blipFill rotWithShape="1">
          <a:blip r:embed="rId3">
            <a:alphaModFix/>
          </a:blip>
          <a:srcRect t="753" r="79423"/>
          <a:stretch/>
        </p:blipFill>
        <p:spPr>
          <a:xfrm rot="10800000">
            <a:off x="1" y="1854"/>
            <a:ext cx="83356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9"/>
          <p:cNvPicPr preferRelativeResize="0"/>
          <p:nvPr/>
        </p:nvPicPr>
        <p:blipFill rotWithShape="1">
          <a:blip r:embed="rId3">
            <a:alphaModFix/>
          </a:blip>
          <a:srcRect t="753" r="79423"/>
          <a:stretch/>
        </p:blipFill>
        <p:spPr>
          <a:xfrm>
            <a:off x="5482791" y="0"/>
            <a:ext cx="66562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77;p7">
            <a:extLst>
              <a:ext uri="{FF2B5EF4-FFF2-40B4-BE49-F238E27FC236}">
                <a16:creationId xmlns:a16="http://schemas.microsoft.com/office/drawing/2014/main" id="{D78E57F4-B259-0F22-B4DD-CFFE68DA8B8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10997"/>
          <a:stretch/>
        </p:blipFill>
        <p:spPr>
          <a:xfrm>
            <a:off x="9666501" y="1474459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B115BC15-2EDC-557B-42D3-21E1348C9494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Posiciones y </a:t>
            </a:r>
            <a:r>
              <a:rPr lang="es-CO" sz="4400" b="1" i="0" u="none" strike="noStrike" cap="none" dirty="0" err="1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substrings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E196080-48EB-6D69-7B52-C673B14E0F26}"/>
              </a:ext>
            </a:extLst>
          </p:cNvPr>
          <p:cNvSpPr txBox="1"/>
          <p:nvPr/>
        </p:nvSpPr>
        <p:spPr>
          <a:xfrm>
            <a:off x="578458" y="1036787"/>
            <a:ext cx="4784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Dividir un texto en partes (array)</a:t>
            </a: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6B79EA0A-9A11-0530-7927-F9C32035D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864525"/>
              </p:ext>
            </p:extLst>
          </p:nvPr>
        </p:nvGraphicFramePr>
        <p:xfrm>
          <a:off x="2032000" y="1984256"/>
          <a:ext cx="812800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31892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95992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Método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Descripción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05398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 .split(text)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Separa el texto en varias partes, usando  text como separador.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643248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 .split(text, limit)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Idem, pero crea como máximo  limit fragmentos.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408330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 .split(regexp)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Separa el texto usando la  regexp como separador.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277402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 .split(regexp, limit)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Idem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, pero crea como máximo  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limit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 fragmentos.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475500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876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B6B8B64-097F-C966-CB2B-AD4ECBA9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2178" cy="6858000"/>
          </a:xfrm>
          <a:prstGeom prst="rect">
            <a:avLst/>
          </a:prstGeom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4">
            <a:alphaModFix/>
          </a:blip>
          <a:srcRect r="7310"/>
          <a:stretch/>
        </p:blipFill>
        <p:spPr>
          <a:xfrm flipH="1">
            <a:off x="413" y="0"/>
            <a:ext cx="929321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9505" y="4668520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6868162" y="3035810"/>
            <a:ext cx="283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9;p4" descr="Imagen de la pantalla de un celular con la imagen de una caricatura&#10;&#10;Descripción generada automáticamente con confianza baja">
            <a:extLst>
              <a:ext uri="{FF2B5EF4-FFF2-40B4-BE49-F238E27FC236}">
                <a16:creationId xmlns:a16="http://schemas.microsoft.com/office/drawing/2014/main" id="{0568146C-0770-A088-0853-5AC1713E088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543156" y="2374118"/>
            <a:ext cx="5053608" cy="43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9640603D-AE98-3645-568B-5BBC26B1A96A}"/>
              </a:ext>
            </a:extLst>
          </p:cNvPr>
          <p:cNvSpPr txBox="1"/>
          <p:nvPr/>
        </p:nvSpPr>
        <p:spPr>
          <a:xfrm>
            <a:off x="266959" y="777980"/>
            <a:ext cx="10104325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Introducción a Java Script</a:t>
            </a:r>
            <a:b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9"/>
          <p:cNvPicPr preferRelativeResize="0"/>
          <p:nvPr/>
        </p:nvPicPr>
        <p:blipFill rotWithShape="1">
          <a:blip r:embed="rId3">
            <a:alphaModFix/>
          </a:blip>
          <a:srcRect t="753" r="79423"/>
          <a:stretch/>
        </p:blipFill>
        <p:spPr>
          <a:xfrm rot="10800000">
            <a:off x="1" y="1854"/>
            <a:ext cx="83356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9"/>
          <p:cNvPicPr preferRelativeResize="0"/>
          <p:nvPr/>
        </p:nvPicPr>
        <p:blipFill rotWithShape="1">
          <a:blip r:embed="rId3">
            <a:alphaModFix/>
          </a:blip>
          <a:srcRect t="753" r="79423"/>
          <a:stretch/>
        </p:blipFill>
        <p:spPr>
          <a:xfrm>
            <a:off x="5482791" y="0"/>
            <a:ext cx="66562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77;p7">
            <a:extLst>
              <a:ext uri="{FF2B5EF4-FFF2-40B4-BE49-F238E27FC236}">
                <a16:creationId xmlns:a16="http://schemas.microsoft.com/office/drawing/2014/main" id="{D78E57F4-B259-0F22-B4DD-CFFE68DA8B8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10997"/>
          <a:stretch/>
        </p:blipFill>
        <p:spPr>
          <a:xfrm>
            <a:off x="9666501" y="1474459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B115BC15-2EDC-557B-42D3-21E1348C9494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Posiciones y </a:t>
            </a:r>
            <a:r>
              <a:rPr lang="es-CO" sz="4400" b="1" i="0" u="none" strike="noStrike" cap="none" dirty="0" err="1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substrings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E196080-48EB-6D69-7B52-C673B14E0F26}"/>
              </a:ext>
            </a:extLst>
          </p:cNvPr>
          <p:cNvSpPr txBox="1"/>
          <p:nvPr/>
        </p:nvSpPr>
        <p:spPr>
          <a:xfrm>
            <a:off x="578458" y="1036787"/>
            <a:ext cx="4784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Dividir un texto en partes (array)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BF9552-6FDE-ED8E-10EC-04877F549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277" y="2576048"/>
            <a:ext cx="9505623" cy="170590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794CAA1-63E3-941A-2220-E546987EE2C6}"/>
              </a:ext>
            </a:extLst>
          </p:cNvPr>
          <p:cNvSpPr txBox="1"/>
          <p:nvPr/>
        </p:nvSpPr>
        <p:spPr>
          <a:xfrm>
            <a:off x="4522124" y="1806188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STRING</a:t>
            </a:r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 como separador</a:t>
            </a:r>
          </a:p>
        </p:txBody>
      </p:sp>
    </p:spTree>
    <p:extLst>
      <p:ext uri="{BB962C8B-B14F-4D97-AF65-F5344CB8AC3E}">
        <p14:creationId xmlns:p14="http://schemas.microsoft.com/office/powerpoint/2010/main" val="1179991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9"/>
          <p:cNvPicPr preferRelativeResize="0"/>
          <p:nvPr/>
        </p:nvPicPr>
        <p:blipFill rotWithShape="1">
          <a:blip r:embed="rId3">
            <a:alphaModFix/>
          </a:blip>
          <a:srcRect t="753" r="79423"/>
          <a:stretch/>
        </p:blipFill>
        <p:spPr>
          <a:xfrm rot="10800000">
            <a:off x="1" y="1854"/>
            <a:ext cx="83356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9"/>
          <p:cNvPicPr preferRelativeResize="0"/>
          <p:nvPr/>
        </p:nvPicPr>
        <p:blipFill rotWithShape="1">
          <a:blip r:embed="rId3">
            <a:alphaModFix/>
          </a:blip>
          <a:srcRect t="753" r="79423"/>
          <a:stretch/>
        </p:blipFill>
        <p:spPr>
          <a:xfrm>
            <a:off x="5482791" y="0"/>
            <a:ext cx="66562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77;p7">
            <a:extLst>
              <a:ext uri="{FF2B5EF4-FFF2-40B4-BE49-F238E27FC236}">
                <a16:creationId xmlns:a16="http://schemas.microsoft.com/office/drawing/2014/main" id="{D78E57F4-B259-0F22-B4DD-CFFE68DA8B8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10997"/>
          <a:stretch/>
        </p:blipFill>
        <p:spPr>
          <a:xfrm>
            <a:off x="9666501" y="1474459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B115BC15-2EDC-557B-42D3-21E1348C9494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Posiciones y </a:t>
            </a:r>
            <a:r>
              <a:rPr lang="es-CO" sz="4400" b="1" i="0" u="none" strike="noStrike" cap="none" dirty="0" err="1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substrings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E196080-48EB-6D69-7B52-C673B14E0F26}"/>
              </a:ext>
            </a:extLst>
          </p:cNvPr>
          <p:cNvSpPr txBox="1"/>
          <p:nvPr/>
        </p:nvSpPr>
        <p:spPr>
          <a:xfrm>
            <a:off x="578458" y="1036787"/>
            <a:ext cx="4784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Dividir un texto en partes (array)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BF9552-6FDE-ED8E-10EC-04877F549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277" y="2576048"/>
            <a:ext cx="9505623" cy="170590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794CAA1-63E3-941A-2220-E546987EE2C6}"/>
              </a:ext>
            </a:extLst>
          </p:cNvPr>
          <p:cNvSpPr txBox="1"/>
          <p:nvPr/>
        </p:nvSpPr>
        <p:spPr>
          <a:xfrm>
            <a:off x="4522124" y="1806188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STRING</a:t>
            </a:r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 como separador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E80924-087E-BD8B-9106-C4880F973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6277" y="4780492"/>
            <a:ext cx="9505623" cy="106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13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0729F5EF-5DB7-27E7-88E5-7EF457030C47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Buscar y reemplazar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35116B-07F5-8862-C05C-99662DDD362A}"/>
              </a:ext>
            </a:extLst>
          </p:cNvPr>
          <p:cNvSpPr txBox="1"/>
          <p:nvPr/>
        </p:nvSpPr>
        <p:spPr>
          <a:xfrm>
            <a:off x="578458" y="1036787"/>
            <a:ext cx="4784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Busqueda</a:t>
            </a:r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 y/o reemplazo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A58E3B3-B5F8-9936-5AF0-4E213A98DCF7}"/>
              </a:ext>
            </a:extLst>
          </p:cNvPr>
          <p:cNvSpPr txBox="1"/>
          <p:nvPr/>
        </p:nvSpPr>
        <p:spPr>
          <a:xfrm>
            <a:off x="578457" y="2206298"/>
            <a:ext cx="107460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sz="2800" b="1" i="0" dirty="0">
                <a:solidFill>
                  <a:srgbClr val="181E4B"/>
                </a:solidFill>
                <a:effectLst/>
                <a:latin typeface="Ubuntu" panose="020B0504030602030204" pitchFamily="34" charset="0"/>
              </a:rPr>
              <a:t>Comprobación</a:t>
            </a:r>
            <a:r>
              <a:rPr lang="es-MX" sz="2800" b="0" i="0" dirty="0">
                <a:solidFill>
                  <a:srgbClr val="181E4B"/>
                </a:solidFill>
                <a:effectLst/>
                <a:latin typeface="Ubuntu" panose="020B0504030602030204" pitchFamily="34" charset="0"/>
              </a:rPr>
              <a:t> : La más ligera de las tres. Sólo comprueba si existe el fragmento de texto.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rgbClr val="181E4B"/>
                </a:solidFill>
                <a:effectLst/>
                <a:latin typeface="Ubuntu" panose="020B0504030602030204" pitchFamily="34" charset="0"/>
              </a:rPr>
              <a:t> </a:t>
            </a:r>
            <a:r>
              <a:rPr lang="es-MX" sz="2800" b="1" i="0" dirty="0">
                <a:solidFill>
                  <a:srgbClr val="181E4B"/>
                </a:solidFill>
                <a:effectLst/>
                <a:latin typeface="Ubuntu" panose="020B0504030602030204" pitchFamily="34" charset="0"/>
              </a:rPr>
              <a:t>Búsqueda</a:t>
            </a:r>
            <a:r>
              <a:rPr lang="es-MX" sz="2800" b="0" i="0" dirty="0">
                <a:solidFill>
                  <a:srgbClr val="181E4B"/>
                </a:solidFill>
                <a:effectLst/>
                <a:latin typeface="Ubuntu" panose="020B0504030602030204" pitchFamily="34" charset="0"/>
              </a:rPr>
              <a:t> : Busca un fragmento de texto, devolviendo información del texto encontrado (posición, texto...).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1" i="0" dirty="0">
                <a:solidFill>
                  <a:srgbClr val="181E4B"/>
                </a:solidFill>
                <a:effectLst/>
                <a:latin typeface="Ubuntu" panose="020B0504030602030204" pitchFamily="34" charset="0"/>
              </a:rPr>
              <a:t>Reemplazo</a:t>
            </a:r>
            <a:r>
              <a:rPr lang="es-MX" sz="2800" b="0" i="0" dirty="0">
                <a:solidFill>
                  <a:srgbClr val="181E4B"/>
                </a:solidFill>
                <a:effectLst/>
                <a:latin typeface="Ubuntu" panose="020B0504030602030204" pitchFamily="34" charset="0"/>
              </a:rPr>
              <a:t> : Realiza una búsqueda de un texto y además un reemplazo. Suele ser más costoso.</a:t>
            </a:r>
          </a:p>
        </p:txBody>
      </p:sp>
    </p:spTree>
    <p:extLst>
      <p:ext uri="{BB962C8B-B14F-4D97-AF65-F5344CB8AC3E}">
        <p14:creationId xmlns:p14="http://schemas.microsoft.com/office/powerpoint/2010/main" val="1423317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0729F5EF-5DB7-27E7-88E5-7EF457030C47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Buscar y reemplazar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35116B-07F5-8862-C05C-99662DDD362A}"/>
              </a:ext>
            </a:extLst>
          </p:cNvPr>
          <p:cNvSpPr txBox="1"/>
          <p:nvPr/>
        </p:nvSpPr>
        <p:spPr>
          <a:xfrm>
            <a:off x="578458" y="1036787"/>
            <a:ext cx="4784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Comprobación en textos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CF95AA98-37C7-878B-6F5F-7B20DB186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574182"/>
              </p:ext>
            </p:extLst>
          </p:nvPr>
        </p:nvGraphicFramePr>
        <p:xfrm>
          <a:off x="2032000" y="1781044"/>
          <a:ext cx="8128000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968002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91162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Método 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Descripción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5820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 BOOLEAN .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startsWith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(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text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, 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from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) 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Comprueba si el texto comienza por text.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96316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BOOLEAN  .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endsWith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(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text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, 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to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) 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Comprueba si el texto termina por text.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490155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BOOLEAN .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includes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(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text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, 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from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) 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effectLst/>
                          <a:latin typeface="Ubuntu" panose="020B0504030602030204" pitchFamily="34" charset="0"/>
                        </a:rPr>
                        <a:t>Comprueba si el texto contiene el subtexto </a:t>
                      </a:r>
                      <a:r>
                        <a:rPr lang="es-MX" dirty="0" err="1">
                          <a:effectLst/>
                          <a:latin typeface="Ubuntu" panose="020B0504030602030204" pitchFamily="34" charset="0"/>
                        </a:rPr>
                        <a:t>text</a:t>
                      </a:r>
                      <a:r>
                        <a:rPr lang="es-MX" dirty="0">
                          <a:effectLst/>
                          <a:latin typeface="Ubuntu" panose="020B0504030602030204" pitchFamily="34" charset="0"/>
                        </a:rPr>
                        <a:t>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917635742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7A641DF8-2A9D-22F2-D404-035AC3145CCF}"/>
              </a:ext>
            </a:extLst>
          </p:cNvPr>
          <p:cNvSpPr txBox="1"/>
          <p:nvPr/>
        </p:nvSpPr>
        <p:spPr>
          <a:xfrm>
            <a:off x="2078891" y="3886583"/>
            <a:ext cx="80205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El método </a:t>
            </a:r>
            <a:r>
              <a:rPr lang="es-MX" sz="2400" dirty="0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.</a:t>
            </a:r>
            <a:r>
              <a:rPr lang="es-MX" sz="2400" dirty="0" err="1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startsWith</a:t>
            </a:r>
            <a:r>
              <a:rPr lang="es-MX" sz="2400" dirty="0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()</a:t>
            </a:r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 devolverá true si el  comienza por</a:t>
            </a:r>
            <a:r>
              <a:rPr lang="es-MX" sz="2400" dirty="0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 </a:t>
            </a:r>
            <a:r>
              <a:rPr lang="es-MX" sz="2400" dirty="0" err="1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text</a:t>
            </a:r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. De lo contrario, false.</a:t>
            </a:r>
          </a:p>
          <a:p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El método </a:t>
            </a:r>
            <a:r>
              <a:rPr lang="es-MX" sz="2400" dirty="0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.</a:t>
            </a:r>
            <a:r>
              <a:rPr lang="es-MX" sz="2400" dirty="0" err="1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endsWith</a:t>
            </a:r>
            <a:r>
              <a:rPr lang="es-MX" sz="2400" dirty="0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()</a:t>
            </a:r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 devolverá true si el  acaba en </a:t>
            </a:r>
            <a:r>
              <a:rPr lang="es-MX" sz="2400" dirty="0" err="1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text</a:t>
            </a:r>
            <a:r>
              <a:rPr lang="es-MX" sz="2400" dirty="0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.</a:t>
            </a:r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 De lo contrario, false.</a:t>
            </a:r>
          </a:p>
          <a:p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El método </a:t>
            </a:r>
            <a:r>
              <a:rPr lang="es-MX" sz="2400" dirty="0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.</a:t>
            </a:r>
            <a:r>
              <a:rPr lang="es-MX" sz="2400" dirty="0" err="1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includes</a:t>
            </a:r>
            <a:r>
              <a:rPr lang="es-MX" sz="2400" dirty="0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()</a:t>
            </a:r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 devolverá true si el  contiene </a:t>
            </a:r>
            <a:r>
              <a:rPr lang="es-MX" sz="2400" dirty="0" err="1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text</a:t>
            </a:r>
            <a:r>
              <a:rPr lang="es-MX" sz="2400" dirty="0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.</a:t>
            </a:r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 De lo contrario, false.</a:t>
            </a:r>
            <a:endParaRPr lang="es-CO" sz="2400" dirty="0">
              <a:solidFill>
                <a:srgbClr val="181E4B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160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0729F5EF-5DB7-27E7-88E5-7EF457030C47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Buscar y reemplazar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35116B-07F5-8862-C05C-99662DDD362A}"/>
              </a:ext>
            </a:extLst>
          </p:cNvPr>
          <p:cNvSpPr txBox="1"/>
          <p:nvPr/>
        </p:nvSpPr>
        <p:spPr>
          <a:xfrm>
            <a:off x="578458" y="1036787"/>
            <a:ext cx="4784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Búsqueda de cadenas de textos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3880BCF-28A4-CDE8-DE70-F475B92D3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975" y="2206298"/>
            <a:ext cx="8074234" cy="316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20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0729F5EF-5DB7-27E7-88E5-7EF457030C47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Buscar y reemplazar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35116B-07F5-8862-C05C-99662DDD362A}"/>
              </a:ext>
            </a:extLst>
          </p:cNvPr>
          <p:cNvSpPr txBox="1"/>
          <p:nvPr/>
        </p:nvSpPr>
        <p:spPr>
          <a:xfrm>
            <a:off x="578458" y="1036787"/>
            <a:ext cx="4784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Búsqueda de cadenas de textos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A83070CF-0DAE-B43E-DF3C-23AEAF725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347023"/>
              </p:ext>
            </p:extLst>
          </p:nvPr>
        </p:nvGraphicFramePr>
        <p:xfrm>
          <a:off x="2506784" y="2415914"/>
          <a:ext cx="8128000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062645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897813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Método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Descripción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680475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NUMBER .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search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(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regexp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Busca un patrón que encaje con regexp y devuelve la  posición encontrada.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402742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ARRAY .match(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regexp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Idem a la anterior, pero devuelve las coincidencias encontradas.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40993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ARRAY .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matchAll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(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regexp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) 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 err="1">
                          <a:effectLst/>
                          <a:latin typeface="Ubuntu" panose="020B0504030602030204" pitchFamily="34" charset="0"/>
                        </a:rPr>
                        <a:t>Idem</a:t>
                      </a:r>
                      <a:r>
                        <a:rPr lang="es-MX" dirty="0">
                          <a:effectLst/>
                          <a:latin typeface="Ubuntu" panose="020B0504030602030204" pitchFamily="34" charset="0"/>
                        </a:rPr>
                        <a:t> a la anterior, pero devuelve un iterador para iterar por cada coincidencia.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052305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919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0729F5EF-5DB7-27E7-88E5-7EF457030C47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Buscar y reemplazar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35116B-07F5-8862-C05C-99662DDD362A}"/>
              </a:ext>
            </a:extLst>
          </p:cNvPr>
          <p:cNvSpPr txBox="1"/>
          <p:nvPr/>
        </p:nvSpPr>
        <p:spPr>
          <a:xfrm>
            <a:off x="578458" y="1036787"/>
            <a:ext cx="4784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Búsqueda de cadenas de textos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F20CFD2-19C3-FD08-84FB-ADC3BB611F89}"/>
              </a:ext>
            </a:extLst>
          </p:cNvPr>
          <p:cNvSpPr txBox="1"/>
          <p:nvPr/>
        </p:nvSpPr>
        <p:spPr>
          <a:xfrm flipH="1">
            <a:off x="638502" y="1788029"/>
            <a:ext cx="1076361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MX" sz="2400" dirty="0">
              <a:solidFill>
                <a:srgbClr val="181E4B"/>
              </a:solidFill>
              <a:latin typeface="Ubuntu" panose="020B0504030602030204" pitchFamily="34" charset="0"/>
            </a:endParaRPr>
          </a:p>
          <a:p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El método </a:t>
            </a:r>
            <a:r>
              <a:rPr lang="es-MX" sz="2400" dirty="0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.</a:t>
            </a:r>
            <a:r>
              <a:rPr lang="es-MX" sz="2400" dirty="0" err="1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search</a:t>
            </a:r>
            <a:r>
              <a:rPr lang="es-MX" sz="2400" dirty="0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()</a:t>
            </a:r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 devuelve la posición de la primera ocurrencia. </a:t>
            </a:r>
            <a:r>
              <a:rPr lang="es-MX" sz="2400" dirty="0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-1</a:t>
            </a:r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 si no se encuentra.</a:t>
            </a:r>
          </a:p>
          <a:p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El método </a:t>
            </a:r>
            <a:r>
              <a:rPr lang="es-MX" sz="2400" dirty="0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.match()</a:t>
            </a:r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 devuelve un </a:t>
            </a:r>
            <a:r>
              <a:rPr lang="es-MX" sz="2400" dirty="0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ARRAY</a:t>
            </a:r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 con las coincidencias encontradas. </a:t>
            </a:r>
            <a:r>
              <a:rPr lang="es-MX" sz="2400" dirty="0" err="1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null</a:t>
            </a:r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 si no se encuentran.</a:t>
            </a:r>
          </a:p>
          <a:p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El método </a:t>
            </a:r>
            <a:r>
              <a:rPr lang="es-MX" sz="2400" dirty="0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.</a:t>
            </a:r>
            <a:r>
              <a:rPr lang="es-MX" sz="2400" dirty="0" err="1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matchAll</a:t>
            </a:r>
            <a:r>
              <a:rPr lang="es-MX" sz="2400" dirty="0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()</a:t>
            </a:r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 devuelve un iterador para poder recorrer las coincidencias encontradas.</a:t>
            </a:r>
            <a:endParaRPr lang="es-CO" sz="2400" dirty="0">
              <a:solidFill>
                <a:srgbClr val="181E4B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729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0729F5EF-5DB7-27E7-88E5-7EF457030C47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Buscar y reemplazar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35116B-07F5-8862-C05C-99662DDD362A}"/>
              </a:ext>
            </a:extLst>
          </p:cNvPr>
          <p:cNvSpPr txBox="1"/>
          <p:nvPr/>
        </p:nvSpPr>
        <p:spPr>
          <a:xfrm>
            <a:off x="578458" y="1036787"/>
            <a:ext cx="4784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Búsqueda de cadenas de textos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C35292-E3A1-FC52-CC26-87B2AC456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089" y="1622552"/>
            <a:ext cx="8839418" cy="14999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570CE6-6C86-8B2E-8D26-42EE16806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3090" y="3426419"/>
            <a:ext cx="8839418" cy="325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49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0729F5EF-5DB7-27E7-88E5-7EF457030C47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Buscar y reemplazar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35116B-07F5-8862-C05C-99662DDD362A}"/>
              </a:ext>
            </a:extLst>
          </p:cNvPr>
          <p:cNvSpPr txBox="1"/>
          <p:nvPr/>
        </p:nvSpPr>
        <p:spPr>
          <a:xfrm>
            <a:off x="578458" y="1036787"/>
            <a:ext cx="4784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Búsqueda de cadenas de textos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28404AC-D541-AF56-BFE8-9BB18B3C1B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707" y="2226969"/>
            <a:ext cx="9896770" cy="307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72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0729F5EF-5DB7-27E7-88E5-7EF457030C47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Buscar y reemplazar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35116B-07F5-8862-C05C-99662DDD362A}"/>
              </a:ext>
            </a:extLst>
          </p:cNvPr>
          <p:cNvSpPr txBox="1"/>
          <p:nvPr/>
        </p:nvSpPr>
        <p:spPr>
          <a:xfrm>
            <a:off x="578458" y="1036787"/>
            <a:ext cx="4784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Reemplazar cadenas de texto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8CA46257-27C3-0B4A-0354-E8151D5B0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902327"/>
              </p:ext>
            </p:extLst>
          </p:nvPr>
        </p:nvGraphicFramePr>
        <p:xfrm>
          <a:off x="2032000" y="1914703"/>
          <a:ext cx="812800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2468570060"/>
                    </a:ext>
                  </a:extLst>
                </a:gridCol>
                <a:gridCol w="5130800">
                  <a:extLst>
                    <a:ext uri="{9D8B030D-6E8A-4147-A177-3AD203B41FA5}">
                      <a16:colId xmlns:a16="http://schemas.microsoft.com/office/drawing/2014/main" val="726063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Método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Descripción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06121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 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STRING.replace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(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text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, 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newText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effectLst/>
                          <a:latin typeface="Ubuntu" panose="020B0504030602030204" pitchFamily="34" charset="0"/>
                        </a:rPr>
                        <a:t>Reemplaza la primera aparición del STRING  </a:t>
                      </a:r>
                      <a:r>
                        <a:rPr lang="es-MX" dirty="0" err="1">
                          <a:effectLst/>
                          <a:latin typeface="Ubuntu" panose="020B0504030602030204" pitchFamily="34" charset="0"/>
                        </a:rPr>
                        <a:t>text</a:t>
                      </a:r>
                      <a:r>
                        <a:rPr lang="es-MX" dirty="0">
                          <a:effectLst/>
                          <a:latin typeface="Ubuntu" panose="020B0504030602030204" pitchFamily="34" charset="0"/>
                        </a:rPr>
                        <a:t> por </a:t>
                      </a:r>
                      <a:r>
                        <a:rPr lang="es-MX" dirty="0" err="1">
                          <a:effectLst/>
                          <a:latin typeface="Ubuntu" panose="020B0504030602030204" pitchFamily="34" charset="0"/>
                        </a:rPr>
                        <a:t>newText</a:t>
                      </a:r>
                      <a:r>
                        <a:rPr lang="es-MX" dirty="0">
                          <a:effectLst/>
                          <a:latin typeface="Ubuntu" panose="020B0504030602030204" pitchFamily="34" charset="0"/>
                        </a:rPr>
                        <a:t>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46099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STRING .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replace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(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regexp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, 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newText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 err="1">
                          <a:effectLst/>
                          <a:latin typeface="Ubuntu" panose="020B0504030602030204" pitchFamily="34" charset="0"/>
                        </a:rPr>
                        <a:t>Idem</a:t>
                      </a:r>
                      <a:r>
                        <a:rPr lang="es-MX" dirty="0">
                          <a:effectLst/>
                          <a:latin typeface="Ubuntu" panose="020B0504030602030204" pitchFamily="34" charset="0"/>
                        </a:rPr>
                        <a:t>, pero busca a partir de una REGEXP en lugar de un STRING.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851804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STRING .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replaceAll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(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text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, 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newText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) 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Reemplaza todas las apariciones del texto text por newText.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88483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STRING .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replaceAll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(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regexp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, </a:t>
                      </a:r>
                      <a:r>
                        <a:rPr lang="es-CO" dirty="0" err="1">
                          <a:effectLst/>
                          <a:latin typeface="Ubuntu" panose="020B0504030602030204" pitchFamily="34" charset="0"/>
                        </a:rPr>
                        <a:t>newText</a:t>
                      </a:r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) 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 err="1">
                          <a:effectLst/>
                          <a:latin typeface="Ubuntu" panose="020B0504030602030204" pitchFamily="34" charset="0"/>
                        </a:rPr>
                        <a:t>Idem</a:t>
                      </a:r>
                      <a:r>
                        <a:rPr lang="es-MX" dirty="0">
                          <a:effectLst/>
                          <a:latin typeface="Ubuntu" panose="020B0504030602030204" pitchFamily="34" charset="0"/>
                        </a:rPr>
                        <a:t>, pero busca a partir de una REGEXP en lugar de un STRING.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4079960060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04850C17-4EDD-CE36-AA78-AC629F5DFECB}"/>
              </a:ext>
            </a:extLst>
          </p:cNvPr>
          <p:cNvSpPr txBox="1"/>
          <p:nvPr/>
        </p:nvSpPr>
        <p:spPr>
          <a:xfrm>
            <a:off x="2031999" y="4388606"/>
            <a:ext cx="806740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El método </a:t>
            </a:r>
            <a:r>
              <a:rPr lang="es-MX" sz="2400" dirty="0" err="1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replace</a:t>
            </a:r>
            <a:r>
              <a:rPr lang="es-MX" sz="2400" dirty="0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()</a:t>
            </a:r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 reemplaza solo la primera aparición de un texto (salvo que se use una </a:t>
            </a:r>
            <a:r>
              <a:rPr lang="es-MX" sz="2400" dirty="0" err="1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regexp</a:t>
            </a:r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 global)</a:t>
            </a:r>
          </a:p>
          <a:p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El método </a:t>
            </a:r>
            <a:r>
              <a:rPr lang="es-MX" sz="2400" dirty="0" err="1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replaceAll</a:t>
            </a:r>
            <a:r>
              <a:rPr lang="es-MX" sz="2400" dirty="0">
                <a:solidFill>
                  <a:srgbClr val="181E4B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()</a:t>
            </a:r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 reemplaza todas las apariciones de un texto.</a:t>
            </a:r>
            <a:endParaRPr lang="es-CO" sz="2400" dirty="0">
              <a:solidFill>
                <a:srgbClr val="181E4B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13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49;p13">
            <a:extLst>
              <a:ext uri="{FF2B5EF4-FFF2-40B4-BE49-F238E27FC236}">
                <a16:creationId xmlns:a16="http://schemas.microsoft.com/office/drawing/2014/main" id="{CADCE867-C36A-72BB-698F-1DCDCB57C2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r="29251"/>
          <a:stretch/>
        </p:blipFill>
        <p:spPr>
          <a:xfrm rot="10800000">
            <a:off x="-16626" y="0"/>
            <a:ext cx="50536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578458" y="397102"/>
            <a:ext cx="460314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 err="1">
                <a:solidFill>
                  <a:schemeClr val="lt1"/>
                </a:solidFill>
                <a:latin typeface="Ubuntu"/>
                <a:ea typeface="Arial"/>
                <a:cs typeface="Arial"/>
                <a:sym typeface="Ubuntu"/>
              </a:rPr>
              <a:t>String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59D3517-4C00-63DD-E657-F5F73109AE18}"/>
              </a:ext>
            </a:extLst>
          </p:cNvPr>
          <p:cNvSpPr txBox="1"/>
          <p:nvPr/>
        </p:nvSpPr>
        <p:spPr>
          <a:xfrm>
            <a:off x="578459" y="103295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Propiedades</a:t>
            </a:r>
          </a:p>
        </p:txBody>
      </p:sp>
      <p:pic>
        <p:nvPicPr>
          <p:cNvPr id="11" name="Google Shape;244;p12">
            <a:extLst>
              <a:ext uri="{FF2B5EF4-FFF2-40B4-BE49-F238E27FC236}">
                <a16:creationId xmlns:a16="http://schemas.microsoft.com/office/drawing/2014/main" id="{089D11A6-ABAD-67C9-6598-5E33A0F301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 descr="Imagen de la pantalla de un celular con la imagen de una caricatura&#10;&#10;Descripción generada automáticamente con confianza baj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29600" y="3156373"/>
            <a:ext cx="3962400" cy="37016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7A9E4EF-3CF3-9434-6513-776CBAEFE7EA}"/>
              </a:ext>
            </a:extLst>
          </p:cNvPr>
          <p:cNvSpPr txBox="1"/>
          <p:nvPr/>
        </p:nvSpPr>
        <p:spPr>
          <a:xfrm>
            <a:off x="578457" y="1802351"/>
            <a:ext cx="1046125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s-MX" sz="3200" dirty="0">
                <a:solidFill>
                  <a:schemeClr val="bg1"/>
                </a:solidFill>
                <a:latin typeface="Ubuntu" panose="020B0504030602030204" pitchFamily="34" charset="0"/>
              </a:rPr>
              <a:t>Comillas simples: '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s-MX" sz="3200" dirty="0">
                <a:solidFill>
                  <a:schemeClr val="bg1"/>
                </a:solidFill>
                <a:latin typeface="Ubuntu" panose="020B0504030602030204" pitchFamily="34" charset="0"/>
              </a:rPr>
              <a:t>Comillas dobles: "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s-MX" sz="3200" dirty="0" err="1">
                <a:solidFill>
                  <a:schemeClr val="bg1"/>
                </a:solidFill>
                <a:latin typeface="Ubuntu" panose="020B0504030602030204" pitchFamily="34" charset="0"/>
              </a:rPr>
              <a:t>Backticks</a:t>
            </a:r>
            <a:r>
              <a:rPr lang="es-MX" sz="3200" dirty="0">
                <a:solidFill>
                  <a:schemeClr val="bg1"/>
                </a:solidFill>
                <a:latin typeface="Ubuntu" panose="020B0504030602030204" pitchFamily="34" charset="0"/>
              </a:rPr>
              <a:t>: ` (ver más adelante, en Interpolación de variables)</a:t>
            </a:r>
            <a:endParaRPr lang="es-CO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0729F5EF-5DB7-27E7-88E5-7EF457030C47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Buscar y reemplazar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35116B-07F5-8862-C05C-99662DDD362A}"/>
              </a:ext>
            </a:extLst>
          </p:cNvPr>
          <p:cNvSpPr txBox="1"/>
          <p:nvPr/>
        </p:nvSpPr>
        <p:spPr>
          <a:xfrm>
            <a:off x="578458" y="1036787"/>
            <a:ext cx="5259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Reemplazar textos (.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replace</a:t>
            </a:r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 y .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replaceAll</a:t>
            </a:r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() 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48AFE62-E086-5C55-8DB5-062CC7EBD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94" y="2119942"/>
            <a:ext cx="10559728" cy="299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38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0729F5EF-5DB7-27E7-88E5-7EF457030C47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Buscar y reemplazar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35116B-07F5-8862-C05C-99662DDD362A}"/>
              </a:ext>
            </a:extLst>
          </p:cNvPr>
          <p:cNvSpPr txBox="1"/>
          <p:nvPr/>
        </p:nvSpPr>
        <p:spPr>
          <a:xfrm>
            <a:off x="578458" y="1036787"/>
            <a:ext cx="520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Reemplazar todos textos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110486-870A-E46E-4CF3-92E1AD6CE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63" y="2776762"/>
            <a:ext cx="11215288" cy="164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36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0729F5EF-5DB7-27E7-88E5-7EF457030C47}"/>
              </a:ext>
            </a:extLst>
          </p:cNvPr>
          <p:cNvSpPr txBox="1"/>
          <p:nvPr/>
        </p:nvSpPr>
        <p:spPr>
          <a:xfrm>
            <a:off x="578458" y="267386"/>
            <a:ext cx="64026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Buscar y reemplazar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35116B-07F5-8862-C05C-99662DDD362A}"/>
              </a:ext>
            </a:extLst>
          </p:cNvPr>
          <p:cNvSpPr txBox="1"/>
          <p:nvPr/>
        </p:nvSpPr>
        <p:spPr>
          <a:xfrm>
            <a:off x="578458" y="1036787"/>
            <a:ext cx="520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Función para reemplazar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2892600-22AF-1652-072E-EB551D604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924" y="2189210"/>
            <a:ext cx="8874152" cy="352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64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-1" y="-20112"/>
            <a:ext cx="10322169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0729F5EF-5DB7-27E7-88E5-7EF457030C47}"/>
              </a:ext>
            </a:extLst>
          </p:cNvPr>
          <p:cNvSpPr txBox="1"/>
          <p:nvPr/>
        </p:nvSpPr>
        <p:spPr>
          <a:xfrm>
            <a:off x="578457" y="267386"/>
            <a:ext cx="835452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Modificar cadenas de texto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35116B-07F5-8862-C05C-99662DDD362A}"/>
              </a:ext>
            </a:extLst>
          </p:cNvPr>
          <p:cNvSpPr txBox="1"/>
          <p:nvPr/>
        </p:nvSpPr>
        <p:spPr>
          <a:xfrm>
            <a:off x="578458" y="1036787"/>
            <a:ext cx="520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Modificar 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Strings</a:t>
            </a:r>
            <a:endParaRPr lang="es-CO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0BE1D217-DAEF-CAD4-06DE-A9F46ECB5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949935"/>
              </p:ext>
            </p:extLst>
          </p:nvPr>
        </p:nvGraphicFramePr>
        <p:xfrm>
          <a:off x="2032000" y="1717961"/>
          <a:ext cx="8128000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6191933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50314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Método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Descripción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95667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 .toLowerCase()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Devuelve el  transformado a minúsculas.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66057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 .toUpperCase()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Devuelve el  transformado a mayúsculas.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401199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 .padStart(size, text) 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Devuelve el  rellenando el inicio con text hasta llegar al tamaño size.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53951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 .padEnd(size, text) 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Devuelve el  rellenando el final con text hasta llegar al tamaño size.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25141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 .trimStart() 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Devuelve el  eliminando espacios a la izquierda del texto.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186486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 .trimEnd() 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Devuelve el  eliminando espacios a la derecha del texto.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49215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 .trim()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effectLst/>
                          <a:latin typeface="Ubuntu" panose="020B0504030602030204" pitchFamily="34" charset="0"/>
                        </a:rPr>
                        <a:t>Devuelve el  eliminando espacios a la izquierda y derecha del texto.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767858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8353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-1" y="-20112"/>
            <a:ext cx="10322169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0729F5EF-5DB7-27E7-88E5-7EF457030C47}"/>
              </a:ext>
            </a:extLst>
          </p:cNvPr>
          <p:cNvSpPr txBox="1"/>
          <p:nvPr/>
        </p:nvSpPr>
        <p:spPr>
          <a:xfrm>
            <a:off x="578457" y="267386"/>
            <a:ext cx="835452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Modificar cadenas de texto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35116B-07F5-8862-C05C-99662DDD362A}"/>
              </a:ext>
            </a:extLst>
          </p:cNvPr>
          <p:cNvSpPr txBox="1"/>
          <p:nvPr/>
        </p:nvSpPr>
        <p:spPr>
          <a:xfrm>
            <a:off x="578458" y="1036787"/>
            <a:ext cx="520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Mayúsculas y minúsculas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4D1A02C-1CC8-A618-9573-C67D599DD681}"/>
              </a:ext>
            </a:extLst>
          </p:cNvPr>
          <p:cNvSpPr txBox="1"/>
          <p:nvPr/>
        </p:nvSpPr>
        <p:spPr>
          <a:xfrm>
            <a:off x="578458" y="2949509"/>
            <a:ext cx="520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Capitalizar texto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2169740-9EC2-2055-0E3A-A4506A1A7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457" y="1367225"/>
            <a:ext cx="7088435" cy="154361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EAB0D35-2CBD-AA17-B52C-4F9905DFD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01" y="3414507"/>
            <a:ext cx="8904894" cy="317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65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-1" y="-20112"/>
            <a:ext cx="10322169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0729F5EF-5DB7-27E7-88E5-7EF457030C47}"/>
              </a:ext>
            </a:extLst>
          </p:cNvPr>
          <p:cNvSpPr txBox="1"/>
          <p:nvPr/>
        </p:nvSpPr>
        <p:spPr>
          <a:xfrm>
            <a:off x="578457" y="267386"/>
            <a:ext cx="835452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Modificar cadenas de texto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35116B-07F5-8862-C05C-99662DDD362A}"/>
              </a:ext>
            </a:extLst>
          </p:cNvPr>
          <p:cNvSpPr txBox="1"/>
          <p:nvPr/>
        </p:nvSpPr>
        <p:spPr>
          <a:xfrm>
            <a:off x="578458" y="1036787"/>
            <a:ext cx="520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Relleno de cadenas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4D1A02C-1CC8-A618-9573-C67D599DD681}"/>
              </a:ext>
            </a:extLst>
          </p:cNvPr>
          <p:cNvSpPr txBox="1"/>
          <p:nvPr/>
        </p:nvSpPr>
        <p:spPr>
          <a:xfrm>
            <a:off x="578458" y="3391415"/>
            <a:ext cx="520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Eliminar espacios sobrantes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1330F79-D3C5-010D-2DD4-43E25213D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457" y="1437926"/>
            <a:ext cx="4844806" cy="1896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D2EE855-6B82-1C40-0566-2121F408E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457" y="3953452"/>
            <a:ext cx="6965343" cy="229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12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-1" y="-20112"/>
            <a:ext cx="10322169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0729F5EF-5DB7-27E7-88E5-7EF457030C47}"/>
              </a:ext>
            </a:extLst>
          </p:cNvPr>
          <p:cNvSpPr txBox="1"/>
          <p:nvPr/>
        </p:nvSpPr>
        <p:spPr>
          <a:xfrm>
            <a:off x="578457" y="267386"/>
            <a:ext cx="835452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Modificar cadenas de texto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35116B-07F5-8862-C05C-99662DDD362A}"/>
              </a:ext>
            </a:extLst>
          </p:cNvPr>
          <p:cNvSpPr txBox="1"/>
          <p:nvPr/>
        </p:nvSpPr>
        <p:spPr>
          <a:xfrm>
            <a:off x="596043" y="1036787"/>
            <a:ext cx="520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Alternativas para crear (concatenar)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2D95A52-ACE8-9688-9A9C-A87FC7EB2F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4760" y="2044453"/>
            <a:ext cx="5878224" cy="377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38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E4B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8167" y="2494344"/>
            <a:ext cx="5675666" cy="186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2"/>
          <p:cNvPicPr preferRelativeResize="0"/>
          <p:nvPr/>
        </p:nvPicPr>
        <p:blipFill rotWithShape="1">
          <a:blip r:embed="rId3">
            <a:alphaModFix/>
          </a:blip>
          <a:srcRect t="753" r="68704"/>
          <a:stretch/>
        </p:blipFill>
        <p:spPr>
          <a:xfrm>
            <a:off x="7315630" y="0"/>
            <a:ext cx="48763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8D8CE8C3-1457-4569-08E6-A36FD8058B1D}"/>
              </a:ext>
            </a:extLst>
          </p:cNvPr>
          <p:cNvSpPr txBox="1"/>
          <p:nvPr/>
        </p:nvSpPr>
        <p:spPr>
          <a:xfrm>
            <a:off x="578458" y="397102"/>
            <a:ext cx="460314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 err="1">
                <a:solidFill>
                  <a:srgbClr val="181E4B"/>
                </a:solidFill>
                <a:latin typeface="Ubuntu"/>
                <a:ea typeface="Arial"/>
                <a:cs typeface="Arial"/>
                <a:sym typeface="Ubuntu"/>
              </a:rPr>
              <a:t>String</a:t>
            </a:r>
            <a:endParaRPr lang="es-CO" sz="1400" b="0" i="0" u="none" strike="noStrike" cap="none" dirty="0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88580B1-EEC2-D7ED-87FD-A68E09399484}"/>
              </a:ext>
            </a:extLst>
          </p:cNvPr>
          <p:cNvSpPr txBox="1"/>
          <p:nvPr/>
        </p:nvSpPr>
        <p:spPr>
          <a:xfrm>
            <a:off x="578459" y="103295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Propiedades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0D39344-7401-7902-DD4F-F68829CC9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165" y="1433060"/>
            <a:ext cx="6719669" cy="2509506"/>
          </a:xfrm>
          <a:prstGeom prst="rect">
            <a:avLst/>
          </a:prstGeom>
        </p:spPr>
      </p:pic>
      <p:graphicFrame>
        <p:nvGraphicFramePr>
          <p:cNvPr id="7" name="Tabla 8">
            <a:extLst>
              <a:ext uri="{FF2B5EF4-FFF2-40B4-BE49-F238E27FC236}">
                <a16:creationId xmlns:a16="http://schemas.microsoft.com/office/drawing/2014/main" id="{F2185CF6-51D0-7CDB-17A3-E4F2A8A3F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873047"/>
              </p:ext>
            </p:extLst>
          </p:nvPr>
        </p:nvGraphicFramePr>
        <p:xfrm>
          <a:off x="2031999" y="4312420"/>
          <a:ext cx="8128000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983338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50446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FFFFFF"/>
                          </a:solidFill>
                          <a:effectLst/>
                        </a:rPr>
                        <a:t>Constructor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FFFFFF"/>
                          </a:solidFill>
                          <a:effectLst/>
                        </a:rPr>
                        <a:t>Descripción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53119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>
                          <a:effectLst/>
                        </a:rPr>
                        <a:t> STRING new </a:t>
                      </a:r>
                      <a:r>
                        <a:rPr lang="es-CO" dirty="0" err="1">
                          <a:effectLst/>
                        </a:rPr>
                        <a:t>String</a:t>
                      </a:r>
                      <a:r>
                        <a:rPr lang="es-CO" dirty="0">
                          <a:effectLst/>
                        </a:rPr>
                        <a:t>(</a:t>
                      </a:r>
                      <a:r>
                        <a:rPr lang="es-CO" dirty="0" err="1">
                          <a:effectLst/>
                        </a:rPr>
                        <a:t>text</a:t>
                      </a:r>
                      <a:r>
                        <a:rPr lang="es-CO" dirty="0">
                          <a:effectLst/>
                        </a:rPr>
                        <a:t>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</a:rPr>
                        <a:t>Crea un objeto de texto a partir del texto text pasado por parámetro. </a:t>
                      </a:r>
                      <a:r>
                        <a:rPr lang="es-MX" b="1">
                          <a:solidFill>
                            <a:srgbClr val="BBBBBB"/>
                          </a:solidFill>
                          <a:effectLst/>
                        </a:rPr>
                        <a:t>Evitar</a:t>
                      </a:r>
                      <a:endParaRPr lang="es-MX">
                        <a:effectLst/>
                      </a:endParaRP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89447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>
                          <a:effectLst/>
                        </a:rPr>
                        <a:t>STRING  "texto"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effectLst/>
                        </a:rPr>
                        <a:t>Simplemente, escribimos el texto entre comillas simples o dobles. </a:t>
                      </a:r>
                      <a:r>
                        <a:rPr lang="es-MX" b="1" dirty="0">
                          <a:solidFill>
                            <a:srgbClr val="BBBBBB"/>
                          </a:solidFill>
                          <a:effectLst/>
                        </a:rPr>
                        <a:t>Notación preferida</a:t>
                      </a:r>
                      <a:r>
                        <a:rPr lang="es-MX" dirty="0">
                          <a:effectLst/>
                        </a:rPr>
                        <a:t>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60716379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49;p13">
            <a:extLst>
              <a:ext uri="{FF2B5EF4-FFF2-40B4-BE49-F238E27FC236}">
                <a16:creationId xmlns:a16="http://schemas.microsoft.com/office/drawing/2014/main" id="{CADCE867-C36A-72BB-698F-1DCDCB57C2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r="29251"/>
          <a:stretch/>
        </p:blipFill>
        <p:spPr>
          <a:xfrm rot="10800000">
            <a:off x="-16626" y="0"/>
            <a:ext cx="50536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578458" y="397102"/>
            <a:ext cx="460314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 err="1">
                <a:solidFill>
                  <a:schemeClr val="lt1"/>
                </a:solidFill>
                <a:latin typeface="Ubuntu"/>
                <a:ea typeface="Arial"/>
                <a:cs typeface="Arial"/>
                <a:sym typeface="Ubuntu"/>
              </a:rPr>
              <a:t>String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59D3517-4C00-63DD-E657-F5F73109AE18}"/>
              </a:ext>
            </a:extLst>
          </p:cNvPr>
          <p:cNvSpPr txBox="1"/>
          <p:nvPr/>
        </p:nvSpPr>
        <p:spPr>
          <a:xfrm>
            <a:off x="578459" y="103295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Propiedades</a:t>
            </a:r>
          </a:p>
        </p:txBody>
      </p:sp>
      <p:pic>
        <p:nvPicPr>
          <p:cNvPr id="11" name="Google Shape;244;p12">
            <a:extLst>
              <a:ext uri="{FF2B5EF4-FFF2-40B4-BE49-F238E27FC236}">
                <a16:creationId xmlns:a16="http://schemas.microsoft.com/office/drawing/2014/main" id="{089D11A6-ABAD-67C9-6598-5E33A0F301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 descr="Imagen de la pantalla de un celular con la imagen de una caricatura&#10;&#10;Descripción generada automáticamente con confianza baj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29600" y="3156373"/>
            <a:ext cx="3962400" cy="37016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3B92B3C7-19CA-1006-A8A4-13B02B0DAFFB}"/>
              </a:ext>
            </a:extLst>
          </p:cNvPr>
          <p:cNvGraphicFramePr>
            <a:graphicFrameLocks noGrp="1"/>
          </p:cNvGraphicFramePr>
          <p:nvPr/>
        </p:nvGraphicFramePr>
        <p:xfrm>
          <a:off x="2082800" y="1609168"/>
          <a:ext cx="8128000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492801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54136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Propiedad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Descripción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2656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 .length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effectLst/>
                          <a:latin typeface="Ubuntu" panose="020B0504030602030204" pitchFamily="34" charset="0"/>
                        </a:rPr>
                        <a:t>Devuelve el número de </a:t>
                      </a:r>
                      <a:r>
                        <a:rPr lang="es-MX" dirty="0" err="1">
                          <a:effectLst/>
                          <a:latin typeface="Ubuntu" panose="020B0504030602030204" pitchFamily="34" charset="0"/>
                        </a:rPr>
                        <a:t>carácteres</a:t>
                      </a:r>
                      <a:r>
                        <a:rPr lang="es-MX" dirty="0">
                          <a:effectLst/>
                          <a:latin typeface="Ubuntu" panose="020B0504030602030204" pitchFamily="34" charset="0"/>
                        </a:rPr>
                        <a:t> totales del texto.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314841987"/>
                  </a:ext>
                </a:extLst>
              </a:tr>
            </a:tbl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367030CF-7CD3-55BB-F27F-FC55CC647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105" y="2811726"/>
            <a:ext cx="5750405" cy="204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29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r="9183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0;p4">
            <a:extLst>
              <a:ext uri="{FF2B5EF4-FFF2-40B4-BE49-F238E27FC236}">
                <a16:creationId xmlns:a16="http://schemas.microsoft.com/office/drawing/2014/main" id="{7178A0AC-C4C8-2EE6-6429-04C41AC919FD}"/>
              </a:ext>
            </a:extLst>
          </p:cNvPr>
          <p:cNvSpPr txBox="1"/>
          <p:nvPr/>
        </p:nvSpPr>
        <p:spPr>
          <a:xfrm>
            <a:off x="578459" y="397102"/>
            <a:ext cx="228783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 err="1">
                <a:solidFill>
                  <a:srgbClr val="181E4B"/>
                </a:solidFill>
                <a:latin typeface="Ubuntu"/>
                <a:ea typeface="Arial"/>
                <a:cs typeface="Arial"/>
                <a:sym typeface="Ubuntu"/>
              </a:rPr>
              <a:t>String</a:t>
            </a:r>
            <a:endParaRPr lang="es-CO" sz="1400" b="0" i="0" u="none" strike="noStrike" cap="none" dirty="0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E8BB995-12AA-C2D5-160D-B7973DA3E9F2}"/>
              </a:ext>
            </a:extLst>
          </p:cNvPr>
          <p:cNvSpPr txBox="1"/>
          <p:nvPr/>
        </p:nvSpPr>
        <p:spPr>
          <a:xfrm>
            <a:off x="578459" y="1032950"/>
            <a:ext cx="2938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Acceso a un carácter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362BB99-157F-722B-92FC-7960E3915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4551" y="2845800"/>
            <a:ext cx="4222141" cy="240082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3380E9F-A2B7-7189-A0A7-215DE94F6033}"/>
              </a:ext>
            </a:extLst>
          </p:cNvPr>
          <p:cNvSpPr txBox="1"/>
          <p:nvPr/>
        </p:nvSpPr>
        <p:spPr>
          <a:xfrm>
            <a:off x="578458" y="1512390"/>
            <a:ext cx="11186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rgbClr val="181E4B"/>
                </a:solidFill>
                <a:latin typeface="Ubuntu" panose="020B0504030602030204" pitchFamily="34" charset="0"/>
              </a:rPr>
              <a:t>El texto "Hola", esta formado por los caracteres "H", "o", "l" y "a". Si queremos acceder a cada uno de ellos, podemos utilizar el operador [] indicando la posición a la que queremos acceder:</a:t>
            </a:r>
            <a:endParaRPr lang="es-CO" sz="1800" dirty="0">
              <a:solidFill>
                <a:srgbClr val="181E4B"/>
              </a:solidFill>
              <a:latin typeface="Ubuntu" panose="020B0504030602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r="9183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FC287351-C5CE-01E7-85E6-7364D1F75C8B}"/>
              </a:ext>
            </a:extLst>
          </p:cNvPr>
          <p:cNvSpPr txBox="1"/>
          <p:nvPr/>
        </p:nvSpPr>
        <p:spPr>
          <a:xfrm>
            <a:off x="578458" y="397102"/>
            <a:ext cx="356947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 err="1">
                <a:solidFill>
                  <a:srgbClr val="181E4B"/>
                </a:solidFill>
                <a:latin typeface="Ubuntu"/>
                <a:ea typeface="Arial"/>
                <a:cs typeface="Arial"/>
                <a:sym typeface="Ubuntu"/>
              </a:rPr>
              <a:t>String</a:t>
            </a:r>
            <a:endParaRPr sz="1400" b="0" i="0" u="none" strike="noStrike" cap="none" dirty="0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79139B-BAB9-AAD0-1511-298B18B5B991}"/>
              </a:ext>
            </a:extLst>
          </p:cNvPr>
          <p:cNvSpPr txBox="1"/>
          <p:nvPr/>
        </p:nvSpPr>
        <p:spPr>
          <a:xfrm>
            <a:off x="578458" y="966448"/>
            <a:ext cx="3675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Interpolación de variables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856C61E-8E3C-2CB2-403E-DB3475A46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00" y="1495321"/>
            <a:ext cx="8987200" cy="21193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0F7C6BB-1F6F-3973-5127-4BAEC73CEF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00" y="3968098"/>
            <a:ext cx="8987200" cy="237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92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r="9183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36992" y="504939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2327987E-EBFB-1486-3DC4-32D2FFDF7BE2}"/>
              </a:ext>
            </a:extLst>
          </p:cNvPr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 err="1">
                <a:solidFill>
                  <a:srgbClr val="181E4B"/>
                </a:solidFill>
                <a:latin typeface="Ubuntu"/>
                <a:ea typeface="Arial"/>
                <a:cs typeface="Arial"/>
                <a:sym typeface="Ubuntu"/>
              </a:rPr>
              <a:t>String</a:t>
            </a:r>
            <a:endParaRPr sz="1400" b="0" i="0" u="none" strike="noStrike" cap="none" dirty="0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3CBF295-68C0-9797-EC97-3E431A633FA4}"/>
              </a:ext>
            </a:extLst>
          </p:cNvPr>
          <p:cNvSpPr txBox="1"/>
          <p:nvPr/>
        </p:nvSpPr>
        <p:spPr>
          <a:xfrm>
            <a:off x="578458" y="966448"/>
            <a:ext cx="3675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Interpolación de variables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E20ED75-5329-7977-0728-D62999DC41BD}"/>
              </a:ext>
            </a:extLst>
          </p:cNvPr>
          <p:cNvSpPr txBox="1"/>
          <p:nvPr/>
        </p:nvSpPr>
        <p:spPr>
          <a:xfrm>
            <a:off x="578458" y="1735849"/>
            <a:ext cx="107460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sz="2400" b="0" i="0" dirty="0">
                <a:solidFill>
                  <a:srgbClr val="181E4B"/>
                </a:solidFill>
                <a:effectLst/>
                <a:latin typeface="Ubuntu" panose="020B0504030602030204" pitchFamily="34" charset="0"/>
              </a:rPr>
              <a:t>Permite </a:t>
            </a:r>
            <a:r>
              <a:rPr lang="es-MX" sz="2400" b="1" i="0" dirty="0">
                <a:solidFill>
                  <a:srgbClr val="181E4B"/>
                </a:solidFill>
                <a:effectLst/>
                <a:latin typeface="Ubuntu" panose="020B0504030602030204" pitchFamily="34" charset="0"/>
              </a:rPr>
              <a:t>múltiples líneas</a:t>
            </a:r>
            <a:r>
              <a:rPr lang="es-MX" sz="2400" b="0" i="0" dirty="0">
                <a:solidFill>
                  <a:srgbClr val="181E4B"/>
                </a:solidFill>
                <a:effectLst/>
                <a:latin typeface="Ubuntu" panose="020B0504030602030204" pitchFamily="34" charset="0"/>
              </a:rPr>
              <a:t>, algo que no se puede hacer con las demás comillas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400" b="0" i="0" dirty="0">
                <a:solidFill>
                  <a:srgbClr val="181E4B"/>
                </a:solidFill>
                <a:effectLst/>
                <a:latin typeface="Ubuntu" panose="020B0504030602030204" pitchFamily="34" charset="0"/>
              </a:rPr>
              <a:t>Permite interpolar expresiones </a:t>
            </a:r>
            <a:r>
              <a:rPr lang="es-MX" sz="2400" b="0" i="0" dirty="0" err="1">
                <a:solidFill>
                  <a:srgbClr val="181E4B"/>
                </a:solidFill>
                <a:effectLst/>
                <a:latin typeface="Ubuntu" panose="020B0504030602030204" pitchFamily="34" charset="0"/>
              </a:rPr>
              <a:t>Javascript</a:t>
            </a:r>
            <a:r>
              <a:rPr lang="es-MX" sz="2400" b="0" i="0" dirty="0">
                <a:solidFill>
                  <a:srgbClr val="181E4B"/>
                </a:solidFill>
                <a:effectLst/>
                <a:latin typeface="Ubuntu" panose="020B0504030602030204" pitchFamily="34" charset="0"/>
              </a:rPr>
              <a:t> (no sólo variables)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400" b="0" i="0" dirty="0">
                <a:solidFill>
                  <a:srgbClr val="181E4B"/>
                </a:solidFill>
                <a:effectLst/>
                <a:latin typeface="Ubuntu" panose="020B0504030602030204" pitchFamily="34" charset="0"/>
              </a:rPr>
              <a:t>Permite interpolar el valor de variables (ya mencionado)</a:t>
            </a:r>
          </a:p>
        </p:txBody>
      </p:sp>
    </p:spTree>
    <p:extLst>
      <p:ext uri="{BB962C8B-B14F-4D97-AF65-F5344CB8AC3E}">
        <p14:creationId xmlns:p14="http://schemas.microsoft.com/office/powerpoint/2010/main" val="1184976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r="9183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36992" y="504939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2327987E-EBFB-1486-3DC4-32D2FFDF7BE2}"/>
              </a:ext>
            </a:extLst>
          </p:cNvPr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 err="1">
                <a:solidFill>
                  <a:srgbClr val="181E4B"/>
                </a:solidFill>
                <a:latin typeface="Ubuntu"/>
                <a:ea typeface="Arial"/>
                <a:cs typeface="Arial"/>
                <a:sym typeface="Ubuntu"/>
              </a:rPr>
              <a:t>String</a:t>
            </a:r>
            <a:endParaRPr sz="1400" b="0" i="0" u="none" strike="noStrike" cap="none" dirty="0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3CBF295-68C0-9797-EC97-3E431A633FA4}"/>
              </a:ext>
            </a:extLst>
          </p:cNvPr>
          <p:cNvSpPr txBox="1"/>
          <p:nvPr/>
        </p:nvSpPr>
        <p:spPr>
          <a:xfrm>
            <a:off x="578458" y="966448"/>
            <a:ext cx="3675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Interpolación de variables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E48CADB-8DFE-9AEC-5014-830D6EE004FC}"/>
              </a:ext>
            </a:extLst>
          </p:cNvPr>
          <p:cNvSpPr txBox="1"/>
          <p:nvPr/>
        </p:nvSpPr>
        <p:spPr>
          <a:xfrm>
            <a:off x="578458" y="1745243"/>
            <a:ext cx="111860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Observa que </a:t>
            </a:r>
            <a:r>
              <a:rPr lang="es-MX" sz="2400" dirty="0" err="1">
                <a:solidFill>
                  <a:srgbClr val="181E4B"/>
                </a:solidFill>
                <a:latin typeface="Ubuntu" panose="020B0504030602030204" pitchFamily="34" charset="0"/>
              </a:rPr>
              <a:t>template</a:t>
            </a:r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 incluye el código HTML de </a:t>
            </a:r>
            <a:r>
              <a:rPr lang="es-MX" sz="2400" dirty="0" err="1">
                <a:solidFill>
                  <a:srgbClr val="181E4B"/>
                </a:solidFill>
                <a:latin typeface="Ubuntu" panose="020B0504030602030204" pitchFamily="34" charset="0"/>
              </a:rPr>
              <a:t>magicalWord</a:t>
            </a:r>
            <a:r>
              <a:rPr lang="es-MX" sz="2400" dirty="0">
                <a:solidFill>
                  <a:srgbClr val="181E4B"/>
                </a:solidFill>
                <a:latin typeface="Ubuntu" panose="020B0504030602030204" pitchFamily="34" charset="0"/>
              </a:rPr>
              <a:t>, algo que quizás no tiene mucho sentido aún, pero que puede cobrar mucho sentido si pensamos en crear funciones reutilizables</a:t>
            </a:r>
            <a:endParaRPr lang="es-CO" sz="2400" dirty="0">
              <a:solidFill>
                <a:srgbClr val="181E4B"/>
              </a:solidFill>
              <a:latin typeface="Ubuntu" panose="020B0504030602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9A1AB3-9D93-D565-8E52-131F9969C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944" y="3552492"/>
            <a:ext cx="7091989" cy="235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367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Riw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B5CFF"/>
      </a:accent1>
      <a:accent2>
        <a:srgbClr val="5ACBA3"/>
      </a:accent2>
      <a:accent3>
        <a:srgbClr val="E5CA51"/>
      </a:accent3>
      <a:accent4>
        <a:srgbClr val="E9A1FC"/>
      </a:accent4>
      <a:accent5>
        <a:srgbClr val="FE654F"/>
      </a:accent5>
      <a:accent6>
        <a:srgbClr val="171E4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12308</TotalTime>
  <Words>1338</Words>
  <Application>Microsoft Office PowerPoint</Application>
  <PresentationFormat>Panorámica</PresentationFormat>
  <Paragraphs>184</Paragraphs>
  <Slides>37</Slides>
  <Notes>37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2" baseType="lpstr">
      <vt:lpstr>Ubuntu</vt:lpstr>
      <vt:lpstr>Ubuntu Light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Alejandra Maria Martinez Ocampo</dc:creator>
  <cp:lastModifiedBy>User</cp:lastModifiedBy>
  <cp:revision>24</cp:revision>
  <dcterms:created xsi:type="dcterms:W3CDTF">2023-04-19T20:56:41Z</dcterms:created>
  <dcterms:modified xsi:type="dcterms:W3CDTF">2023-11-17T17:18:47Z</dcterms:modified>
</cp:coreProperties>
</file>